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383" r:id="rId3"/>
    <p:sldId id="391" r:id="rId4"/>
    <p:sldId id="394" r:id="rId5"/>
    <p:sldId id="430" r:id="rId6"/>
    <p:sldId id="431" r:id="rId7"/>
    <p:sldId id="427" r:id="rId8"/>
    <p:sldId id="432" r:id="rId9"/>
    <p:sldId id="401" r:id="rId10"/>
    <p:sldId id="433" r:id="rId11"/>
    <p:sldId id="434" r:id="rId12"/>
    <p:sldId id="429" r:id="rId13"/>
    <p:sldId id="428" r:id="rId14"/>
    <p:sldId id="426" r:id="rId15"/>
    <p:sldId id="29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357"/>
    <a:srgbClr val="5BA955"/>
    <a:srgbClr val="994D95"/>
    <a:srgbClr val="D214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39" autoAdjust="0"/>
    <p:restoredTop sz="94660"/>
  </p:normalViewPr>
  <p:slideViewPr>
    <p:cSldViewPr snapToGrid="0">
      <p:cViewPr varScale="1">
        <p:scale>
          <a:sx n="108" d="100"/>
          <a:sy n="108" d="100"/>
        </p:scale>
        <p:origin x="2082"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639E9F-10B9-4A47-ACA2-0A3F1EC103AC}" type="datetimeFigureOut">
              <a:rPr lang="en-US" smtClean="0"/>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F3E34-43B2-4D11-827A-EC747E8F2E2F}"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1618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639E9F-10B9-4A47-ACA2-0A3F1EC103AC}" type="datetimeFigureOut">
              <a:rPr lang="en-US" smtClean="0"/>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F3E34-43B2-4D11-827A-EC747E8F2E2F}" type="slidenum">
              <a:rPr lang="en-US" smtClean="0"/>
              <a:t>‹#›</a:t>
            </a:fld>
            <a:endParaRPr lang="en-US"/>
          </a:p>
        </p:txBody>
      </p:sp>
    </p:spTree>
    <p:extLst>
      <p:ext uri="{BB962C8B-B14F-4D97-AF65-F5344CB8AC3E}">
        <p14:creationId xmlns:p14="http://schemas.microsoft.com/office/powerpoint/2010/main" val="2262673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639E9F-10B9-4A47-ACA2-0A3F1EC103AC}" type="datetimeFigureOut">
              <a:rPr lang="en-US" smtClean="0"/>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F3E34-43B2-4D11-827A-EC747E8F2E2F}" type="slidenum">
              <a:rPr lang="en-US" smtClean="0"/>
              <a:t>‹#›</a:t>
            </a:fld>
            <a:endParaRPr lang="en-US"/>
          </a:p>
        </p:txBody>
      </p:sp>
    </p:spTree>
    <p:extLst>
      <p:ext uri="{BB962C8B-B14F-4D97-AF65-F5344CB8AC3E}">
        <p14:creationId xmlns:p14="http://schemas.microsoft.com/office/powerpoint/2010/main" val="1821339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07817"/>
            <a:ext cx="9144000" cy="7065818"/>
          </a:xfrm>
          <a:prstGeom prst="rect">
            <a:avLst/>
          </a:prstGeom>
        </p:spPr>
      </p:pic>
    </p:spTree>
    <p:extLst>
      <p:ext uri="{BB962C8B-B14F-4D97-AF65-F5344CB8AC3E}">
        <p14:creationId xmlns:p14="http://schemas.microsoft.com/office/powerpoint/2010/main" val="5745121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E28D29-1ECB-41DF-951B-2A23F95AD026}" type="datetimeFigureOut">
              <a:rPr lang="en-US" smtClean="0"/>
              <a:t>8/23/2023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0F3E34-43B2-4D11-827A-EC747E8F2E2F}" type="slidenum">
              <a:rPr lang="en-US" smtClean="0"/>
              <a:t>‹#›</a:t>
            </a:fld>
            <a:endParaRPr lang="en-US"/>
          </a:p>
        </p:txBody>
      </p:sp>
    </p:spTree>
    <p:extLst>
      <p:ext uri="{BB962C8B-B14F-4D97-AF65-F5344CB8AC3E}">
        <p14:creationId xmlns:p14="http://schemas.microsoft.com/office/powerpoint/2010/main" val="2183267609"/>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8/23/2023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0F3E34-43B2-4D11-827A-EC747E8F2E2F}"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2916584"/>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639E9F-10B9-4A47-ACA2-0A3F1EC103AC}" type="datetimeFigureOut">
              <a:rPr lang="en-US" smtClean="0"/>
              <a:t>8/23/2023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F3E34-43B2-4D11-827A-EC747E8F2E2F}" type="slidenum">
              <a:rPr lang="en-US" smtClean="0"/>
              <a:t>‹#›</a:t>
            </a:fld>
            <a:endParaRPr lang="en-US"/>
          </a:p>
        </p:txBody>
      </p:sp>
    </p:spTree>
    <p:extLst>
      <p:ext uri="{BB962C8B-B14F-4D97-AF65-F5344CB8AC3E}">
        <p14:creationId xmlns:p14="http://schemas.microsoft.com/office/powerpoint/2010/main" val="2655931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639E9F-10B9-4A47-ACA2-0A3F1EC103AC}" type="datetimeFigureOut">
              <a:rPr lang="en-US" smtClean="0"/>
              <a:t>8/23/2023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0F3E34-43B2-4D11-827A-EC747E8F2E2F}" type="slidenum">
              <a:rPr lang="en-US" smtClean="0"/>
              <a:t>‹#›</a:t>
            </a:fld>
            <a:endParaRPr lang="en-US"/>
          </a:p>
        </p:txBody>
      </p:sp>
    </p:spTree>
    <p:extLst>
      <p:ext uri="{BB962C8B-B14F-4D97-AF65-F5344CB8AC3E}">
        <p14:creationId xmlns:p14="http://schemas.microsoft.com/office/powerpoint/2010/main" val="2179613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639E9F-10B9-4A47-ACA2-0A3F1EC103AC}" type="datetimeFigureOut">
              <a:rPr lang="en-US" smtClean="0"/>
              <a:t>8/23/2023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0F3E34-43B2-4D11-827A-EC747E8F2E2F}" type="slidenum">
              <a:rPr lang="en-US" smtClean="0"/>
              <a:t>‹#›</a:t>
            </a:fld>
            <a:endParaRPr lang="en-US"/>
          </a:p>
        </p:txBody>
      </p:sp>
    </p:spTree>
    <p:extLst>
      <p:ext uri="{BB962C8B-B14F-4D97-AF65-F5344CB8AC3E}">
        <p14:creationId xmlns:p14="http://schemas.microsoft.com/office/powerpoint/2010/main" val="2914966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E639E9F-10B9-4A47-ACA2-0A3F1EC103AC}" type="datetimeFigureOut">
              <a:rPr lang="en-US" smtClean="0"/>
              <a:t>8/23/2023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F0F3E34-43B2-4D11-827A-EC747E8F2E2F}" type="slidenum">
              <a:rPr lang="en-US" smtClean="0"/>
              <a:t>‹#›</a:t>
            </a:fld>
            <a:endParaRPr lang="en-US"/>
          </a:p>
        </p:txBody>
      </p:sp>
    </p:spTree>
    <p:extLst>
      <p:ext uri="{BB962C8B-B14F-4D97-AF65-F5344CB8AC3E}">
        <p14:creationId xmlns:p14="http://schemas.microsoft.com/office/powerpoint/2010/main" val="2591834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FE639E9F-10B9-4A47-ACA2-0A3F1EC103AC}" type="datetimeFigureOut">
              <a:rPr lang="en-US" smtClean="0"/>
              <a:t>8/23/2023</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F0F3E34-43B2-4D11-827A-EC747E8F2E2F}" type="slidenum">
              <a:rPr lang="en-US" smtClean="0"/>
              <a:t>‹#›</a:t>
            </a:fld>
            <a:endParaRPr lang="en-US"/>
          </a:p>
        </p:txBody>
      </p:sp>
    </p:spTree>
    <p:extLst>
      <p:ext uri="{BB962C8B-B14F-4D97-AF65-F5344CB8AC3E}">
        <p14:creationId xmlns:p14="http://schemas.microsoft.com/office/powerpoint/2010/main" val="2306314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E639E9F-10B9-4A47-ACA2-0A3F1EC103AC}" type="datetimeFigureOut">
              <a:rPr lang="en-US" smtClean="0"/>
              <a:t>8/23/2023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F3E34-43B2-4D11-827A-EC747E8F2E2F}" type="slidenum">
              <a:rPr lang="en-US" smtClean="0"/>
              <a:t>‹#›</a:t>
            </a:fld>
            <a:endParaRPr lang="en-US"/>
          </a:p>
        </p:txBody>
      </p:sp>
    </p:spTree>
    <p:extLst>
      <p:ext uri="{BB962C8B-B14F-4D97-AF65-F5344CB8AC3E}">
        <p14:creationId xmlns:p14="http://schemas.microsoft.com/office/powerpoint/2010/main" val="3531127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FE639E9F-10B9-4A47-ACA2-0A3F1EC103AC}" type="datetimeFigureOut">
              <a:rPr lang="en-US" smtClean="0"/>
              <a:t>8/23/2023</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FF0F3E34-43B2-4D11-827A-EC747E8F2E2F}"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811416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transition spd="slow">
    <p:push dir="u"/>
  </p:transition>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280855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7679" y="1855389"/>
            <a:ext cx="8377647" cy="1631216"/>
          </a:xfrm>
          <a:prstGeom prst="rect">
            <a:avLst/>
          </a:prstGeom>
        </p:spPr>
        <p:txBody>
          <a:bodyPr wrap="square">
            <a:spAutoFit/>
          </a:bodyPr>
          <a:lstStyle/>
          <a:p>
            <a:r>
              <a:rPr lang="en-US" sz="1000" dirty="0">
                <a:latin typeface="Calibri" panose="020F0502020204030204" pitchFamily="34" charset="0"/>
                <a:ea typeface="Times New Roman" panose="02020603050405020304" pitchFamily="18" charset="0"/>
                <a:cs typeface="Calibri" panose="020F0502020204030204" pitchFamily="34" charset="0"/>
              </a:rPr>
              <a:t>Thank you to everyone who has participated in the 2023 State Employees’ Community Campaign (SECC) so far!  It's that generous spirit that empowers charities to carry out their critical missions to help communities thrive here in Indiana, throughout the United States, and all around the world. You are proof that the power of everyday generosity is at the heart of the society we build together, unlocking dignity, opportunity, and equity around the globe. </a:t>
            </a:r>
          </a:p>
          <a:p>
            <a:endParaRPr lang="en-US" sz="1000" dirty="0">
              <a:latin typeface="Calibri" panose="020F0502020204030204" pitchFamily="34" charset="0"/>
              <a:ea typeface="Times New Roman" panose="02020603050405020304" pitchFamily="18" charset="0"/>
              <a:cs typeface="Calibri" panose="020F0502020204030204" pitchFamily="34" charset="0"/>
            </a:endParaRPr>
          </a:p>
          <a:p>
            <a:r>
              <a:rPr lang="en-US" sz="1000" dirty="0">
                <a:latin typeface="Calibri" panose="020F0502020204030204" pitchFamily="34" charset="0"/>
                <a:ea typeface="Times New Roman" panose="02020603050405020304" pitchFamily="18" charset="0"/>
                <a:cs typeface="Calibri" panose="020F0502020204030204" pitchFamily="34" charset="0"/>
              </a:rPr>
              <a:t>If you haven’t had the opportunity to do so yet, we encourage you to set up a payroll deduction through the SECC. Donating through the SECC is a simple and easy way to spread your charitable donations over the entire year using payroll deduction, in support of any of the more than 1,500 participating charities.</a:t>
            </a:r>
          </a:p>
          <a:p>
            <a:endParaRPr lang="en-US" sz="1000" dirty="0">
              <a:latin typeface="Calibri" panose="020F0502020204030204" pitchFamily="34" charset="0"/>
              <a:ea typeface="Times New Roman" panose="02020603050405020304" pitchFamily="18" charset="0"/>
              <a:cs typeface="Calibri" panose="020F0502020204030204" pitchFamily="34" charset="0"/>
            </a:endParaRPr>
          </a:p>
          <a:p>
            <a:pPr marR="0" lvl="0">
              <a:spcBef>
                <a:spcPts val="0"/>
              </a:spcBef>
              <a:spcAft>
                <a:spcPts val="0"/>
              </a:spcAft>
            </a:pPr>
            <a:r>
              <a:rPr lang="en-US" sz="1000" dirty="0">
                <a:latin typeface="Calibri" panose="020F0502020204030204" pitchFamily="34" charset="0"/>
                <a:ea typeface="Times New Roman" panose="02020603050405020304" pitchFamily="18" charset="0"/>
                <a:cs typeface="Calibri" panose="020F0502020204030204" pitchFamily="34" charset="0"/>
              </a:rPr>
              <a:t>Sign up for a payroll deduction now through November 10: www.charities.org/SECC #CrossroadsOfChange</a:t>
            </a:r>
          </a:p>
          <a:p>
            <a:pPr marR="0" lvl="0">
              <a:spcBef>
                <a:spcPts val="0"/>
              </a:spcBef>
              <a:spcAft>
                <a:spcPts val="0"/>
              </a:spcAft>
            </a:pPr>
            <a:endParaRPr lang="en-US" sz="1000" dirty="0">
              <a:latin typeface="Calibri" panose="020F0502020204030204" pitchFamily="34" charset="0"/>
              <a:ea typeface="Times New Roman" panose="02020603050405020304" pitchFamily="18" charset="0"/>
              <a:cs typeface="Calibri" panose="020F0502020204030204" pitchFamily="34" charset="0"/>
            </a:endParaRPr>
          </a:p>
          <a:p>
            <a:pPr marR="0" lvl="0">
              <a:spcBef>
                <a:spcPts val="0"/>
              </a:spcBef>
              <a:spcAft>
                <a:spcPts val="0"/>
              </a:spcAft>
            </a:pPr>
            <a:endParaRPr lang="en-US" sz="1000" b="1" dirty="0">
              <a:latin typeface="Calibri" panose="020F0502020204030204" pitchFamily="34" charset="0"/>
              <a:ea typeface="Times New Roman" panose="02020603050405020304" pitchFamily="18" charset="0"/>
              <a:cs typeface="Calibri" panose="020F0502020204030204" pitchFamily="34" charset="0"/>
            </a:endParaRPr>
          </a:p>
        </p:txBody>
      </p:sp>
      <p:sp>
        <p:nvSpPr>
          <p:cNvPr id="5" name="Title 1"/>
          <p:cNvSpPr>
            <a:spLocks noGrp="1"/>
          </p:cNvSpPr>
          <p:nvPr>
            <p:ph type="title"/>
          </p:nvPr>
        </p:nvSpPr>
        <p:spPr>
          <a:xfrm>
            <a:off x="0" y="146649"/>
            <a:ext cx="9144000" cy="1325563"/>
          </a:xfrm>
        </p:spPr>
        <p:txBody>
          <a:bodyPr>
            <a:normAutofit/>
          </a:bodyPr>
          <a:lstStyle/>
          <a:p>
            <a:pPr algn="ctr"/>
            <a:r>
              <a:rPr lang="en-US" sz="4800" b="1" dirty="0">
                <a:latin typeface="Calibri" panose="020F0502020204030204" pitchFamily="34" charset="0"/>
                <a:ea typeface="Times New Roman" panose="02020603050405020304" pitchFamily="18" charset="0"/>
                <a:cs typeface="Calibri" panose="020F0502020204030204" pitchFamily="34" charset="0"/>
              </a:rPr>
              <a:t>Email for week 7: Oct 30</a:t>
            </a:r>
            <a:endParaRPr lang="en-US" dirty="0">
              <a:solidFill>
                <a:srgbClr val="222357"/>
              </a:solidFill>
              <a:latin typeface="Calibri" panose="020F0502020204030204" pitchFamily="34" charset="0"/>
              <a:ea typeface="Calibri" panose="020F0502020204030204"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5486" y="3794381"/>
            <a:ext cx="3657600" cy="2057400"/>
          </a:xfrm>
          <a:prstGeom prst="rect">
            <a:avLst/>
          </a:prstGeom>
        </p:spPr>
      </p:pic>
    </p:spTree>
    <p:extLst>
      <p:ext uri="{BB962C8B-B14F-4D97-AF65-F5344CB8AC3E}">
        <p14:creationId xmlns:p14="http://schemas.microsoft.com/office/powerpoint/2010/main" val="214556334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7679" y="1855389"/>
            <a:ext cx="8377647" cy="1631216"/>
          </a:xfrm>
          <a:prstGeom prst="rect">
            <a:avLst/>
          </a:prstGeom>
        </p:spPr>
        <p:txBody>
          <a:bodyPr wrap="square">
            <a:spAutoFit/>
          </a:bodyPr>
          <a:lstStyle/>
          <a:p>
            <a:r>
              <a:rPr lang="en-US" sz="1000" dirty="0">
                <a:latin typeface="Calibri" panose="020F0502020204030204" pitchFamily="34" charset="0"/>
                <a:ea typeface="Times New Roman" panose="02020603050405020304" pitchFamily="18" charset="0"/>
                <a:cs typeface="Calibri" panose="020F0502020204030204" pitchFamily="34" charset="0"/>
              </a:rPr>
              <a:t>Thank you to everyone who has participated in the 2023 State Employees’ Community Campaign (SECC) so far!  It's that generous spirit that empowers charities to carry out their critical missions to help communities thrive here in Indiana, throughout the United States, and all around the world. You are proof that the power of everyday generosity is at the heart of the society we build together, unlocking dignity, opportunity, and equity around the globe. </a:t>
            </a:r>
          </a:p>
          <a:p>
            <a:endParaRPr lang="en-US" sz="1000" dirty="0">
              <a:latin typeface="Calibri" panose="020F0502020204030204" pitchFamily="34" charset="0"/>
              <a:ea typeface="Times New Roman" panose="02020603050405020304" pitchFamily="18" charset="0"/>
              <a:cs typeface="Calibri" panose="020F0502020204030204" pitchFamily="34" charset="0"/>
            </a:endParaRPr>
          </a:p>
          <a:p>
            <a:r>
              <a:rPr lang="en-US" sz="1000" dirty="0">
                <a:latin typeface="Calibri" panose="020F0502020204030204" pitchFamily="34" charset="0"/>
                <a:ea typeface="Times New Roman" panose="02020603050405020304" pitchFamily="18" charset="0"/>
                <a:cs typeface="Calibri" panose="020F0502020204030204" pitchFamily="34" charset="0"/>
              </a:rPr>
              <a:t>If you haven’t had the opportunity to do so yet, we encourage you to set up a payroll deduction through the SECC. Donating through the SECC is a simple and easy way to spread your charitable donations over the entire year using payroll deduction, in support of any of the more than 1,500 participating charities.</a:t>
            </a:r>
          </a:p>
          <a:p>
            <a:endParaRPr lang="en-US" sz="1000" dirty="0">
              <a:latin typeface="Calibri" panose="020F0502020204030204" pitchFamily="34" charset="0"/>
              <a:ea typeface="Times New Roman" panose="02020603050405020304" pitchFamily="18" charset="0"/>
              <a:cs typeface="Calibri" panose="020F0502020204030204" pitchFamily="34" charset="0"/>
            </a:endParaRPr>
          </a:p>
          <a:p>
            <a:pPr marR="0" lvl="0">
              <a:spcBef>
                <a:spcPts val="0"/>
              </a:spcBef>
              <a:spcAft>
                <a:spcPts val="0"/>
              </a:spcAft>
            </a:pPr>
            <a:r>
              <a:rPr lang="en-US" sz="1000" dirty="0">
                <a:latin typeface="Calibri" panose="020F0502020204030204" pitchFamily="34" charset="0"/>
                <a:ea typeface="Times New Roman" panose="02020603050405020304" pitchFamily="18" charset="0"/>
                <a:cs typeface="Calibri" panose="020F0502020204030204" pitchFamily="34" charset="0"/>
              </a:rPr>
              <a:t>Sign up for a payroll deduction now through November 10: www.charities.org/SECC #CrossroadsOfChange</a:t>
            </a:r>
          </a:p>
          <a:p>
            <a:pPr marR="0" lvl="0">
              <a:spcBef>
                <a:spcPts val="0"/>
              </a:spcBef>
              <a:spcAft>
                <a:spcPts val="0"/>
              </a:spcAft>
            </a:pPr>
            <a:endParaRPr lang="en-US" sz="1000" dirty="0">
              <a:latin typeface="Calibri" panose="020F0502020204030204" pitchFamily="34" charset="0"/>
              <a:ea typeface="Times New Roman" panose="02020603050405020304" pitchFamily="18" charset="0"/>
              <a:cs typeface="Calibri" panose="020F0502020204030204" pitchFamily="34" charset="0"/>
            </a:endParaRPr>
          </a:p>
          <a:p>
            <a:pPr marR="0" lvl="0">
              <a:spcBef>
                <a:spcPts val="0"/>
              </a:spcBef>
              <a:spcAft>
                <a:spcPts val="0"/>
              </a:spcAft>
            </a:pPr>
            <a:endParaRPr lang="en-US" sz="1000" b="1" dirty="0">
              <a:latin typeface="Calibri" panose="020F0502020204030204" pitchFamily="34" charset="0"/>
              <a:ea typeface="Times New Roman" panose="02020603050405020304" pitchFamily="18" charset="0"/>
              <a:cs typeface="Calibri" panose="020F0502020204030204" pitchFamily="34" charset="0"/>
            </a:endParaRPr>
          </a:p>
        </p:txBody>
      </p:sp>
      <p:sp>
        <p:nvSpPr>
          <p:cNvPr id="5" name="Title 1"/>
          <p:cNvSpPr>
            <a:spLocks noGrp="1"/>
          </p:cNvSpPr>
          <p:nvPr>
            <p:ph type="title"/>
          </p:nvPr>
        </p:nvSpPr>
        <p:spPr>
          <a:xfrm>
            <a:off x="0" y="146649"/>
            <a:ext cx="9144000" cy="1325563"/>
          </a:xfrm>
        </p:spPr>
        <p:txBody>
          <a:bodyPr>
            <a:normAutofit/>
          </a:bodyPr>
          <a:lstStyle/>
          <a:p>
            <a:pPr algn="ctr"/>
            <a:r>
              <a:rPr lang="en-US" sz="4800" b="1" dirty="0">
                <a:latin typeface="Calibri" panose="020F0502020204030204" pitchFamily="34" charset="0"/>
                <a:ea typeface="Times New Roman" panose="02020603050405020304" pitchFamily="18" charset="0"/>
                <a:cs typeface="Calibri" panose="020F0502020204030204" pitchFamily="34" charset="0"/>
              </a:rPr>
              <a:t>Email for week 8: Nov. 6</a:t>
            </a:r>
            <a:endParaRPr lang="en-US" dirty="0">
              <a:solidFill>
                <a:srgbClr val="222357"/>
              </a:solidFill>
              <a:latin typeface="Calibri" panose="020F0502020204030204" pitchFamily="34" charset="0"/>
              <a:ea typeface="Calibri" panose="020F0502020204030204"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5486" y="3794381"/>
            <a:ext cx="3657600" cy="2057400"/>
          </a:xfrm>
          <a:prstGeom prst="rect">
            <a:avLst/>
          </a:prstGeom>
        </p:spPr>
      </p:pic>
    </p:spTree>
    <p:extLst>
      <p:ext uri="{BB962C8B-B14F-4D97-AF65-F5344CB8AC3E}">
        <p14:creationId xmlns:p14="http://schemas.microsoft.com/office/powerpoint/2010/main" val="195116701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146649"/>
            <a:ext cx="9144000" cy="1325563"/>
          </a:xfrm>
        </p:spPr>
        <p:txBody>
          <a:bodyPr>
            <a:normAutofit/>
          </a:bodyPr>
          <a:lstStyle/>
          <a:p>
            <a:pPr algn="ctr"/>
            <a:r>
              <a:rPr lang="en-US" b="1" dirty="0">
                <a:solidFill>
                  <a:srgbClr val="222357"/>
                </a:solidFill>
                <a:latin typeface="Calibri" panose="020F0502020204030204" pitchFamily="34" charset="0"/>
                <a:ea typeface="Calibri" panose="020F0502020204030204" pitchFamily="34" charset="0"/>
                <a:cs typeface="Calibri" panose="020F0502020204030204" pitchFamily="34" charset="0"/>
              </a:rPr>
              <a:t>Impact Graphics:</a:t>
            </a:r>
            <a:endParaRPr lang="en-US" dirty="0">
              <a:solidFill>
                <a:srgbClr val="222357"/>
              </a:solidFill>
              <a:latin typeface="Calibri" panose="020F0502020204030204" pitchFamily="34" charset="0"/>
              <a:ea typeface="Calibri" panose="020F050202020403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1634" y="1968602"/>
            <a:ext cx="3644537" cy="4004131"/>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709" y="1968602"/>
            <a:ext cx="3558452" cy="4156272"/>
          </a:xfrm>
          <a:prstGeom prst="rect">
            <a:avLst/>
          </a:prstGeom>
        </p:spPr>
      </p:pic>
    </p:spTree>
    <p:extLst>
      <p:ext uri="{BB962C8B-B14F-4D97-AF65-F5344CB8AC3E}">
        <p14:creationId xmlns:p14="http://schemas.microsoft.com/office/powerpoint/2010/main" val="297889274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146649"/>
            <a:ext cx="9144000" cy="1325563"/>
          </a:xfrm>
        </p:spPr>
        <p:txBody>
          <a:bodyPr>
            <a:normAutofit/>
          </a:bodyPr>
          <a:lstStyle/>
          <a:p>
            <a:pPr algn="ctr"/>
            <a:r>
              <a:rPr lang="en-US" b="1" dirty="0">
                <a:solidFill>
                  <a:srgbClr val="222357"/>
                </a:solidFill>
                <a:latin typeface="Calibri" panose="020F0502020204030204" pitchFamily="34" charset="0"/>
                <a:ea typeface="Calibri" panose="020F0502020204030204" pitchFamily="34" charset="0"/>
                <a:cs typeface="Calibri" panose="020F0502020204030204" pitchFamily="34" charset="0"/>
              </a:rPr>
              <a:t>Impact Graphics:</a:t>
            </a:r>
            <a:endParaRPr lang="en-US" dirty="0">
              <a:solidFill>
                <a:srgbClr val="222357"/>
              </a:solidFill>
              <a:latin typeface="Calibri" panose="020F0502020204030204" pitchFamily="34" charset="0"/>
              <a:ea typeface="Calibri" panose="020F050202020403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679" y="1950719"/>
            <a:ext cx="3499561" cy="403149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807673"/>
            <a:ext cx="3657599" cy="4174540"/>
          </a:xfrm>
          <a:prstGeom prst="rect">
            <a:avLst/>
          </a:prstGeom>
        </p:spPr>
      </p:pic>
    </p:spTree>
    <p:extLst>
      <p:ext uri="{BB962C8B-B14F-4D97-AF65-F5344CB8AC3E}">
        <p14:creationId xmlns:p14="http://schemas.microsoft.com/office/powerpoint/2010/main" val="30504864"/>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8456" y="2020850"/>
            <a:ext cx="7707087" cy="707886"/>
          </a:xfrm>
          <a:prstGeom prst="rect">
            <a:avLst/>
          </a:prstGeom>
        </p:spPr>
        <p:txBody>
          <a:bodyPr wrap="square">
            <a:spAutoFit/>
          </a:bodyPr>
          <a:lstStyle/>
          <a:p>
            <a:pPr marR="0" lvl="0">
              <a:spcBef>
                <a:spcPts val="0"/>
              </a:spcBef>
              <a:spcAft>
                <a:spcPts val="0"/>
              </a:spcAft>
            </a:pPr>
            <a:r>
              <a:rPr lang="en-US" sz="1000" b="1" dirty="0">
                <a:latin typeface="Calibri" panose="020F0502020204030204" pitchFamily="34" charset="0"/>
                <a:ea typeface="Times New Roman" panose="02020603050405020304" pitchFamily="18" charset="0"/>
                <a:cs typeface="Calibri" panose="020F0502020204030204" pitchFamily="34" charset="0"/>
              </a:rPr>
              <a:t>Wrap-up/Last Chance Message: </a:t>
            </a:r>
          </a:p>
          <a:p>
            <a:pPr marR="0" lvl="0">
              <a:spcBef>
                <a:spcPts val="0"/>
              </a:spcBef>
              <a:spcAft>
                <a:spcPts val="0"/>
              </a:spcAft>
            </a:pPr>
            <a:r>
              <a:rPr lang="en-US" sz="1000" dirty="0">
                <a:latin typeface="Calibri" panose="020F0502020204030204" pitchFamily="34" charset="0"/>
                <a:ea typeface="Times New Roman" panose="02020603050405020304" pitchFamily="18" charset="0"/>
                <a:cs typeface="Calibri" panose="020F0502020204030204" pitchFamily="34" charset="0"/>
              </a:rPr>
              <a:t>The 2023 State Employees’ Community Campaign (SECC) is almost over</a:t>
            </a:r>
            <a:r>
              <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000" dirty="0">
                <a:latin typeface="Calibri" panose="020F0502020204030204" pitchFamily="34" charset="0"/>
                <a:ea typeface="Times New Roman" panose="02020603050405020304" pitchFamily="18" charset="0"/>
                <a:cs typeface="Calibri" panose="020F0502020204030204" pitchFamily="34" charset="0"/>
              </a:rPr>
              <a:t>Don't miss your chance to make a difference! The deadline to support charities that matter to you through this year’s campaign is November 10: www.charities.org/SECC #CrossRoadsOfChange</a:t>
            </a:r>
          </a:p>
          <a:p>
            <a:pPr marR="0" lvl="0">
              <a:spcBef>
                <a:spcPts val="0"/>
              </a:spcBef>
              <a:spcAft>
                <a:spcPts val="0"/>
              </a:spcAft>
            </a:pPr>
            <a:endPar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5" name="Title 1"/>
          <p:cNvSpPr>
            <a:spLocks noGrp="1"/>
          </p:cNvSpPr>
          <p:nvPr>
            <p:ph type="title"/>
          </p:nvPr>
        </p:nvSpPr>
        <p:spPr>
          <a:xfrm>
            <a:off x="0" y="146649"/>
            <a:ext cx="9144000" cy="1325563"/>
          </a:xfrm>
        </p:spPr>
        <p:txBody>
          <a:bodyPr>
            <a:normAutofit/>
          </a:bodyPr>
          <a:lstStyle/>
          <a:p>
            <a:pPr algn="ctr"/>
            <a:r>
              <a:rPr lang="en-US" b="1" dirty="0">
                <a:solidFill>
                  <a:srgbClr val="222357"/>
                </a:solidFill>
                <a:latin typeface="Calibri" panose="020F0502020204030204" pitchFamily="34" charset="0"/>
                <a:ea typeface="Calibri" panose="020F0502020204030204" pitchFamily="34" charset="0"/>
                <a:cs typeface="Calibri" panose="020F0502020204030204" pitchFamily="34" charset="0"/>
              </a:rPr>
              <a:t>Wrap-up/Last Chance Message:</a:t>
            </a:r>
            <a:endParaRPr lang="en-US" dirty="0">
              <a:solidFill>
                <a:srgbClr val="222357"/>
              </a:solidFill>
              <a:latin typeface="Calibri" panose="020F0502020204030204" pitchFamily="34" charset="0"/>
              <a:ea typeface="Calibri" panose="020F050202020403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274" y="2975065"/>
            <a:ext cx="3657600" cy="2057400"/>
          </a:xfrm>
          <a:prstGeom prst="rect">
            <a:avLst/>
          </a:prstGeom>
        </p:spPr>
      </p:pic>
    </p:spTree>
    <p:extLst>
      <p:ext uri="{BB962C8B-B14F-4D97-AF65-F5344CB8AC3E}">
        <p14:creationId xmlns:p14="http://schemas.microsoft.com/office/powerpoint/2010/main" val="2972489246"/>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453966"/>
            <a:ext cx="9144000" cy="900320"/>
          </a:xfrm>
        </p:spPr>
        <p:txBody>
          <a:bodyPr>
            <a:noAutofit/>
          </a:bodyPr>
          <a:lstStyle/>
          <a:p>
            <a:pPr algn="ctr"/>
            <a:r>
              <a:rPr lang="en-US" sz="5400" b="1" dirty="0">
                <a:solidFill>
                  <a:srgbClr val="222357"/>
                </a:solidFill>
                <a:latin typeface="Apple Chancery"/>
                <a:cs typeface="Apple Chancery"/>
              </a:rPr>
              <a:t>THANK YOU!</a:t>
            </a:r>
          </a:p>
        </p:txBody>
      </p:sp>
      <p:sp>
        <p:nvSpPr>
          <p:cNvPr id="3" name="Subtitle 2"/>
          <p:cNvSpPr>
            <a:spLocks noGrp="1"/>
          </p:cNvSpPr>
          <p:nvPr>
            <p:ph type="subTitle" idx="1"/>
          </p:nvPr>
        </p:nvSpPr>
        <p:spPr>
          <a:xfrm rot="10800000" flipV="1">
            <a:off x="-1" y="4990011"/>
            <a:ext cx="9144000" cy="1287676"/>
          </a:xfrm>
        </p:spPr>
        <p:txBody>
          <a:bodyPr>
            <a:normAutofit/>
          </a:bodyPr>
          <a:lstStyle/>
          <a:p>
            <a:pPr algn="ctr"/>
            <a:r>
              <a:rPr lang="en-US" sz="1600" i="1" dirty="0">
                <a:solidFill>
                  <a:srgbClr val="222357"/>
                </a:solidFill>
                <a:latin typeface="+mn-lt"/>
              </a:rPr>
              <a:t>“We can’t help everyone, but everyone can help someone.” </a:t>
            </a:r>
          </a:p>
          <a:p>
            <a:pPr algn="ctr"/>
            <a:r>
              <a:rPr lang="en-US" sz="1600" i="1" dirty="0">
                <a:solidFill>
                  <a:srgbClr val="222357"/>
                </a:solidFill>
                <a:latin typeface="+mn-lt"/>
              </a:rPr>
              <a:t>– Dr. Loretta Scott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5405" y="578946"/>
            <a:ext cx="5286767" cy="2743206"/>
          </a:xfrm>
          <a:prstGeom prst="rect">
            <a:avLst/>
          </a:prstGeom>
        </p:spPr>
      </p:pic>
    </p:spTree>
    <p:extLst>
      <p:ext uri="{BB962C8B-B14F-4D97-AF65-F5344CB8AC3E}">
        <p14:creationId xmlns:p14="http://schemas.microsoft.com/office/powerpoint/2010/main" val="213192547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167" y="605301"/>
            <a:ext cx="8959661" cy="838032"/>
          </a:xfrm>
        </p:spPr>
        <p:txBody>
          <a:bodyPr>
            <a:normAutofit/>
          </a:bodyPr>
          <a:lstStyle/>
          <a:p>
            <a:pPr algn="ctr"/>
            <a:r>
              <a:rPr lang="en-US" sz="3600" b="1" dirty="0">
                <a:solidFill>
                  <a:srgbClr val="222357"/>
                </a:solidFill>
                <a:latin typeface="Calibri" panose="020F0502020204030204" pitchFamily="34" charset="0"/>
                <a:ea typeface="Calibri" panose="020F0502020204030204" pitchFamily="34" charset="0"/>
                <a:cs typeface="Calibri" panose="020F0502020204030204" pitchFamily="34" charset="0"/>
              </a:rPr>
              <a:t>How to Use this Toolkit</a:t>
            </a:r>
            <a:endParaRPr lang="en-US" sz="3600" dirty="0">
              <a:solidFill>
                <a:srgbClr val="222357"/>
              </a:solidFill>
              <a:latin typeface="Calibri" panose="020F0502020204030204" pitchFamily="34" charset="0"/>
              <a:ea typeface="Calibri" panose="020F0502020204030204" pitchFamily="34" charset="0"/>
            </a:endParaRPr>
          </a:p>
        </p:txBody>
      </p:sp>
      <p:sp>
        <p:nvSpPr>
          <p:cNvPr id="3" name="Rectangle 2"/>
          <p:cNvSpPr/>
          <p:nvPr/>
        </p:nvSpPr>
        <p:spPr>
          <a:xfrm>
            <a:off x="276507" y="1854106"/>
            <a:ext cx="8775321" cy="1754326"/>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Calibri" panose="020F0502020204030204" pitchFamily="34" charset="0"/>
              </a:rPr>
              <a:t>This toolkit contains messages you can copy and paste into emails or anywhere else you interact regularly with State employees. </a:t>
            </a:r>
          </a:p>
          <a:p>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Use the messages and graphics to promote featured charities, ways different donation amounts can have an impact, and share general campaign reminders to keep the campaign top of mind.</a:t>
            </a:r>
            <a:endParaRPr lang="en-US" dirty="0">
              <a:latin typeface="Calibri" panose="020F0502020204030204" pitchFamily="34" charset="0"/>
              <a:ea typeface="Calibri" panose="020F0502020204030204" pitchFamily="34" charset="0"/>
            </a:endParaRPr>
          </a:p>
        </p:txBody>
      </p:sp>
      <p:pic>
        <p:nvPicPr>
          <p:cNvPr id="8" name="Picture 4" descr="How to Fix Microsoft Team Sign in Error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023" t="17788" r="12595" b="16827"/>
          <a:stretch/>
        </p:blipFill>
        <p:spPr bwMode="auto">
          <a:xfrm rot="917955">
            <a:off x="5808053" y="4971648"/>
            <a:ext cx="1854680" cy="9057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亚博yabo_亚博yaboApp_yabo亚博体育下载"/>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0929" y="4675252"/>
            <a:ext cx="1353568" cy="10192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rot="20689616">
            <a:off x="1399317" y="4871278"/>
            <a:ext cx="1740390" cy="1044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792465"/>
      </p:ext>
    </p:extLst>
  </p:cSld>
  <p:clrMapOvr>
    <a:masterClrMapping/>
  </p:clrMapOvr>
  <mc:AlternateContent xmlns:mc="http://schemas.openxmlformats.org/markup-compatibility/2006" xmlns:p14="http://schemas.microsoft.com/office/powerpoint/2010/main">
    <mc:Choice Requires="p14">
      <p:transition spd="slow">
        <p14:honeycomb/>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160" y="2994373"/>
            <a:ext cx="7886700" cy="1001029"/>
          </a:xfrm>
        </p:spPr>
        <p:txBody>
          <a:bodyPr>
            <a:normAutofit fontScale="90000"/>
          </a:bodyPr>
          <a:lstStyle/>
          <a:p>
            <a:pPr algn="ctr"/>
            <a:r>
              <a:rPr lang="en-US" b="1" dirty="0">
                <a:solidFill>
                  <a:srgbClr val="222357"/>
                </a:solidFill>
                <a:latin typeface="+mn-lt"/>
              </a:rPr>
              <a:t>Campaign Graphics and Messages </a:t>
            </a:r>
          </a:p>
        </p:txBody>
      </p:sp>
      <p:sp>
        <p:nvSpPr>
          <p:cNvPr id="3" name="Title 1"/>
          <p:cNvSpPr txBox="1">
            <a:spLocks/>
          </p:cNvSpPr>
          <p:nvPr/>
        </p:nvSpPr>
        <p:spPr>
          <a:xfrm>
            <a:off x="426720" y="4153989"/>
            <a:ext cx="8570609" cy="20552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rgbClr val="222357"/>
                </a:solidFill>
                <a:latin typeface="+mn-lt"/>
              </a:rPr>
              <a:t>This section provides ready-to-use messages designed to help you:</a:t>
            </a:r>
          </a:p>
          <a:p>
            <a:endParaRPr lang="en-US" sz="2000" dirty="0">
              <a:solidFill>
                <a:srgbClr val="222357"/>
              </a:solidFill>
              <a:latin typeface="+mn-lt"/>
            </a:endParaRPr>
          </a:p>
          <a:p>
            <a:pPr marL="457200" indent="-457200">
              <a:buFont typeface="Arial" panose="020B0604020202020204" pitchFamily="34" charset="0"/>
              <a:buChar char="•"/>
            </a:pPr>
            <a:r>
              <a:rPr lang="en-US" sz="2000" dirty="0">
                <a:solidFill>
                  <a:srgbClr val="222357"/>
                </a:solidFill>
                <a:latin typeface="+mn-lt"/>
              </a:rPr>
              <a:t>Build-up excitement with a kick-off message</a:t>
            </a:r>
          </a:p>
          <a:p>
            <a:pPr marL="457200" indent="-457200">
              <a:buFont typeface="Arial" panose="020B0604020202020204" pitchFamily="34" charset="0"/>
              <a:buChar char="•"/>
            </a:pPr>
            <a:r>
              <a:rPr lang="en-US" sz="2000" dirty="0">
                <a:solidFill>
                  <a:srgbClr val="222357"/>
                </a:solidFill>
                <a:latin typeface="+mn-lt"/>
              </a:rPr>
              <a:t>Keep employees engaged and informed throughout the campaign with general campaign reminders and examples of impact, and </a:t>
            </a:r>
          </a:p>
          <a:p>
            <a:pPr marL="457200" indent="-457200">
              <a:buFont typeface="Arial" panose="020B0604020202020204" pitchFamily="34" charset="0"/>
              <a:buChar char="•"/>
            </a:pPr>
            <a:r>
              <a:rPr lang="en-US" sz="2000" dirty="0">
                <a:solidFill>
                  <a:srgbClr val="222357"/>
                </a:solidFill>
                <a:latin typeface="+mn-lt"/>
              </a:rPr>
              <a:t>Share “last chance” reminders and “thank </a:t>
            </a:r>
            <a:r>
              <a:rPr lang="en-US" sz="2000" dirty="0" err="1">
                <a:solidFill>
                  <a:srgbClr val="222357"/>
                </a:solidFill>
                <a:latin typeface="+mn-lt"/>
              </a:rPr>
              <a:t>you’s</a:t>
            </a:r>
            <a:r>
              <a:rPr lang="en-US" sz="2000" dirty="0">
                <a:solidFill>
                  <a:srgbClr val="222357"/>
                </a:solidFill>
                <a:latin typeface="+mn-lt"/>
              </a:rPr>
              <a:t>” as the campaign wraps up.  </a:t>
            </a:r>
          </a:p>
        </p:txBody>
      </p:sp>
    </p:spTree>
    <p:extLst>
      <p:ext uri="{BB962C8B-B14F-4D97-AF65-F5344CB8AC3E}">
        <p14:creationId xmlns:p14="http://schemas.microsoft.com/office/powerpoint/2010/main" val="1015347842"/>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9947" y="1915759"/>
            <a:ext cx="8264106" cy="2862322"/>
          </a:xfrm>
          <a:prstGeom prst="rect">
            <a:avLst/>
          </a:prstGeom>
        </p:spPr>
        <p:txBody>
          <a:bodyPr wrap="square">
            <a:spAutoFit/>
          </a:bodyPr>
          <a:lstStyle/>
          <a:p>
            <a:pPr marR="0" lvl="0">
              <a:spcBef>
                <a:spcPts val="0"/>
              </a:spcBef>
              <a:spcAft>
                <a:spcPts val="0"/>
              </a:spcAft>
            </a:pPr>
            <a:r>
              <a:rPr lang="en-US" sz="1000" dirty="0">
                <a:latin typeface="Calibri" panose="020F0502020204030204" pitchFamily="34" charset="0"/>
                <a:ea typeface="Times New Roman" panose="02020603050405020304" pitchFamily="18" charset="0"/>
                <a:cs typeface="Calibri" panose="020F0502020204030204" pitchFamily="34" charset="0"/>
              </a:rPr>
              <a:t>The 2023 State Employees’ Community Campaign (SECC) is live – and is your only chance this year to set up pay-roll deductions that go to the nonprofit of your choice. </a:t>
            </a:r>
          </a:p>
          <a:p>
            <a:pPr marR="0" lvl="0">
              <a:spcBef>
                <a:spcPts val="0"/>
              </a:spcBef>
              <a:spcAft>
                <a:spcPts val="0"/>
              </a:spcAft>
            </a:pPr>
            <a:endParaRPr lang="en-US" sz="1000" dirty="0">
              <a:latin typeface="Calibri" panose="020F0502020204030204" pitchFamily="34" charset="0"/>
              <a:ea typeface="Times New Roman" panose="02020603050405020304" pitchFamily="18" charset="0"/>
              <a:cs typeface="Calibri" panose="020F0502020204030204" pitchFamily="34" charset="0"/>
            </a:endParaRPr>
          </a:p>
          <a:p>
            <a:pPr marR="0" lvl="0">
              <a:spcBef>
                <a:spcPts val="0"/>
              </a:spcBef>
              <a:spcAft>
                <a:spcPts val="0"/>
              </a:spcAft>
            </a:pPr>
            <a:r>
              <a:rPr lang="en-US" sz="1000" dirty="0">
                <a:latin typeface="Calibri" panose="020F0502020204030204" pitchFamily="34" charset="0"/>
                <a:ea typeface="Times New Roman" panose="02020603050405020304" pitchFamily="18" charset="0"/>
                <a:cs typeface="Calibri" panose="020F0502020204030204" pitchFamily="34" charset="0"/>
              </a:rPr>
              <a:t>Whether you have it in your heart to rescue victims of child-sex-trafficking, provide food and shelter to our neighbors experiencing homelessness, bring an end to cancer or diabetes, support our nation’s veterans, or to give to your local community center, animal shelter, theater, or house of worship, pay-roll deductions are one of the best ways to create a better world for you, and for your family.</a:t>
            </a:r>
          </a:p>
          <a:p>
            <a:pPr marR="0" lvl="0">
              <a:spcBef>
                <a:spcPts val="0"/>
              </a:spcBef>
              <a:spcAft>
                <a:spcPts val="0"/>
              </a:spcAft>
            </a:pPr>
            <a:endParaRPr lang="en-US" sz="1000" dirty="0">
              <a:latin typeface="Calibri" panose="020F0502020204030204" pitchFamily="34" charset="0"/>
              <a:ea typeface="Times New Roman" panose="02020603050405020304" pitchFamily="18" charset="0"/>
              <a:cs typeface="Calibri" panose="020F0502020204030204" pitchFamily="34" charset="0"/>
            </a:endParaRPr>
          </a:p>
          <a:p>
            <a:pPr marR="0" lvl="0">
              <a:spcBef>
                <a:spcPts val="0"/>
              </a:spcBef>
              <a:spcAft>
                <a:spcPts val="0"/>
              </a:spcAft>
            </a:pPr>
            <a:r>
              <a:rPr lang="en-US" sz="1000" dirty="0">
                <a:latin typeface="Calibri" panose="020F0502020204030204" pitchFamily="34" charset="0"/>
                <a:ea typeface="Times New Roman" panose="02020603050405020304" pitchFamily="18" charset="0"/>
                <a:cs typeface="Calibri" panose="020F0502020204030204" pitchFamily="34" charset="0"/>
              </a:rPr>
              <a:t>If you do not currently have a payroll deduction set up, we encourage you to give the equivalent of 30 minutes of your time per paycheck—it is an easy way for you to give, and a reliable source of funding for a cause that you care about. If you choose to give at that level, you will receive an exclusive SECC Champion pin to wear proudly.</a:t>
            </a:r>
          </a:p>
          <a:p>
            <a:pPr marR="0" lvl="0">
              <a:spcBef>
                <a:spcPts val="0"/>
              </a:spcBef>
              <a:spcAft>
                <a:spcPts val="0"/>
              </a:spcAft>
            </a:pPr>
            <a:endPar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R="0" lvl="0">
              <a:spcBef>
                <a:spcPts val="0"/>
              </a:spcBef>
              <a:spcAft>
                <a:spcPts val="0"/>
              </a:spcAft>
            </a:pPr>
            <a:r>
              <a:rPr lang="en-US" sz="1000" dirty="0">
                <a:latin typeface="Calibri" panose="020F0502020204030204" pitchFamily="34" charset="0"/>
                <a:ea typeface="Times New Roman" panose="02020603050405020304" pitchFamily="18" charset="0"/>
                <a:cs typeface="Calibri" panose="020F0502020204030204" pitchFamily="34" charset="0"/>
              </a:rPr>
              <a:t>Sign up for a payroll deduction now through November 10: www.charities.org/SECC </a:t>
            </a:r>
            <a:r>
              <a:rPr lang="en-US" sz="1000">
                <a:latin typeface="Calibri" panose="020F0502020204030204" pitchFamily="34" charset="0"/>
                <a:ea typeface="Times New Roman" panose="02020603050405020304" pitchFamily="18" charset="0"/>
                <a:cs typeface="Calibri" panose="020F0502020204030204" pitchFamily="34" charset="0"/>
              </a:rPr>
              <a:t>#CrossroadsOfChange</a:t>
            </a:r>
            <a:endParaRPr lang="en-US" sz="1000" dirty="0">
              <a:latin typeface="Calibri" panose="020F0502020204030204" pitchFamily="34" charset="0"/>
              <a:ea typeface="Times New Roman" panose="02020603050405020304" pitchFamily="18" charset="0"/>
              <a:cs typeface="Calibri" panose="020F0502020204030204" pitchFamily="34" charset="0"/>
            </a:endParaRPr>
          </a:p>
          <a:p>
            <a:pPr marR="0" lvl="0">
              <a:spcBef>
                <a:spcPts val="0"/>
              </a:spcBef>
              <a:spcAft>
                <a:spcPts val="0"/>
              </a:spcAft>
            </a:pPr>
            <a:endParaRPr lang="en-US" sz="1000" dirty="0">
              <a:latin typeface="Calibri" panose="020F0502020204030204" pitchFamily="34" charset="0"/>
              <a:ea typeface="Times New Roman" panose="02020603050405020304" pitchFamily="18" charset="0"/>
              <a:cs typeface="Calibri" panose="020F0502020204030204" pitchFamily="34" charset="0"/>
            </a:endParaRPr>
          </a:p>
          <a:p>
            <a:pPr marR="0" lvl="0">
              <a:spcBef>
                <a:spcPts val="0"/>
              </a:spcBef>
              <a:spcAft>
                <a:spcPts val="0"/>
              </a:spcAft>
            </a:pPr>
            <a:endParaRPr lang="en-US" sz="1000" dirty="0">
              <a:latin typeface="Calibri" panose="020F0502020204030204" pitchFamily="34" charset="0"/>
              <a:ea typeface="Times New Roman" panose="02020603050405020304" pitchFamily="18" charset="0"/>
              <a:cs typeface="Calibri" panose="020F0502020204030204" pitchFamily="34" charset="0"/>
            </a:endParaRPr>
          </a:p>
          <a:p>
            <a:pPr marR="0" lvl="0">
              <a:spcBef>
                <a:spcPts val="0"/>
              </a:spcBef>
              <a:spcAft>
                <a:spcPts val="0"/>
              </a:spcAft>
            </a:pPr>
            <a:endParaRPr lang="en-US" sz="1000" dirty="0">
              <a:latin typeface="Calibri" panose="020F0502020204030204" pitchFamily="34" charset="0"/>
              <a:ea typeface="Times New Roman" panose="02020603050405020304" pitchFamily="18" charset="0"/>
              <a:cs typeface="Calibri" panose="020F0502020204030204" pitchFamily="34" charset="0"/>
            </a:endParaRPr>
          </a:p>
          <a:p>
            <a:pPr marR="0" lvl="0">
              <a:spcBef>
                <a:spcPts val="0"/>
              </a:spcBef>
              <a:spcAft>
                <a:spcPts val="0"/>
              </a:spcAft>
            </a:pPr>
            <a:endParaRPr lang="en-US" sz="1000" dirty="0">
              <a:latin typeface="Calibri" panose="020F0502020204030204" pitchFamily="34" charset="0"/>
              <a:ea typeface="Times New Roman" panose="02020603050405020304" pitchFamily="18" charset="0"/>
              <a:cs typeface="Calibri" panose="020F0502020204030204" pitchFamily="34" charset="0"/>
            </a:endParaRPr>
          </a:p>
          <a:p>
            <a:pPr marR="0" lvl="0">
              <a:spcBef>
                <a:spcPts val="0"/>
              </a:spcBef>
              <a:spcAft>
                <a:spcPts val="0"/>
              </a:spcAft>
            </a:pPr>
            <a:endParaRPr lang="en-US" sz="1000" dirty="0">
              <a:latin typeface="Calibri" panose="020F0502020204030204" pitchFamily="34" charset="0"/>
              <a:ea typeface="Times New Roman" panose="02020603050405020304" pitchFamily="18" charset="0"/>
              <a:cs typeface="Calibri" panose="020F0502020204030204" pitchFamily="34" charset="0"/>
            </a:endParaRPr>
          </a:p>
          <a:p>
            <a:pPr marR="0" lvl="0">
              <a:spcBef>
                <a:spcPts val="0"/>
              </a:spcBef>
              <a:spcAft>
                <a:spcPts val="0"/>
              </a:spcAft>
            </a:pPr>
            <a:endParaRPr lang="en-US" sz="1000" b="1" dirty="0">
              <a:latin typeface="Calibri" panose="020F0502020204030204" pitchFamily="34" charset="0"/>
              <a:ea typeface="Times New Roman" panose="02020603050405020304" pitchFamily="18" charset="0"/>
              <a:cs typeface="Calibri" panose="020F0502020204030204" pitchFamily="34" charset="0"/>
            </a:endParaRPr>
          </a:p>
        </p:txBody>
      </p:sp>
      <p:sp>
        <p:nvSpPr>
          <p:cNvPr id="5" name="Title 1"/>
          <p:cNvSpPr>
            <a:spLocks noGrp="1"/>
          </p:cNvSpPr>
          <p:nvPr>
            <p:ph type="title"/>
          </p:nvPr>
        </p:nvSpPr>
        <p:spPr>
          <a:xfrm>
            <a:off x="0" y="146649"/>
            <a:ext cx="9144000" cy="1325563"/>
          </a:xfrm>
        </p:spPr>
        <p:txBody>
          <a:bodyPr>
            <a:normAutofit/>
          </a:bodyPr>
          <a:lstStyle/>
          <a:p>
            <a:pPr algn="ctr"/>
            <a:r>
              <a:rPr lang="en-US" sz="4800" b="1" dirty="0">
                <a:latin typeface="Calibri" panose="020F0502020204030204" pitchFamily="34" charset="0"/>
                <a:ea typeface="Times New Roman" panose="02020603050405020304" pitchFamily="18" charset="0"/>
                <a:cs typeface="Calibri" panose="020F0502020204030204" pitchFamily="34" charset="0"/>
              </a:rPr>
              <a:t>Email for week 1: Sept. 18</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4862" y="4045214"/>
            <a:ext cx="3759191" cy="2114545"/>
          </a:xfrm>
          <a:prstGeom prst="rect">
            <a:avLst/>
          </a:prstGeom>
        </p:spPr>
      </p:pic>
    </p:spTree>
    <p:extLst>
      <p:ext uri="{BB962C8B-B14F-4D97-AF65-F5344CB8AC3E}">
        <p14:creationId xmlns:p14="http://schemas.microsoft.com/office/powerpoint/2010/main" val="286665538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9946" y="1968601"/>
            <a:ext cx="8120579" cy="2092881"/>
          </a:xfrm>
          <a:prstGeom prst="rect">
            <a:avLst/>
          </a:prstGeom>
        </p:spPr>
        <p:txBody>
          <a:bodyPr wrap="square">
            <a:spAutoFit/>
          </a:bodyPr>
          <a:lstStyle/>
          <a:p>
            <a:pPr marR="0" lvl="0">
              <a:spcBef>
                <a:spcPts val="0"/>
              </a:spcBef>
              <a:spcAft>
                <a:spcPts val="0"/>
              </a:spcAft>
            </a:pPr>
            <a:r>
              <a:rPr lang="en-US" sz="1000" dirty="0">
                <a:latin typeface="Calibri" panose="020F0502020204030204" pitchFamily="34" charset="0"/>
                <a:ea typeface="Times New Roman" panose="02020603050405020304" pitchFamily="18" charset="0"/>
                <a:cs typeface="Calibri" panose="020F0502020204030204" pitchFamily="34" charset="0"/>
              </a:rPr>
              <a:t>The 2023 State Employees’ Community Campaign (SECC) is your only chance this year to set up a payroll deduction that will go to the nonprofit of your choice.</a:t>
            </a:r>
          </a:p>
          <a:p>
            <a:pPr marR="0" lvl="0">
              <a:spcBef>
                <a:spcPts val="0"/>
              </a:spcBef>
              <a:spcAft>
                <a:spcPts val="0"/>
              </a:spcAft>
            </a:pPr>
            <a:r>
              <a:rPr lang="en-US" sz="1000" dirty="0">
                <a:latin typeface="Calibri" panose="020F0502020204030204" pitchFamily="34" charset="0"/>
                <a:ea typeface="Times New Roman" panose="02020603050405020304" pitchFamily="18" charset="0"/>
                <a:cs typeface="Calibri" panose="020F0502020204030204" pitchFamily="34" charset="0"/>
              </a:rPr>
              <a:t> </a:t>
            </a:r>
          </a:p>
          <a:p>
            <a:pPr marR="0" lvl="0">
              <a:spcBef>
                <a:spcPts val="0"/>
              </a:spcBef>
              <a:spcAft>
                <a:spcPts val="0"/>
              </a:spcAft>
            </a:pPr>
            <a:r>
              <a:rPr lang="en-US" sz="1000" dirty="0">
                <a:latin typeface="Calibri" panose="020F0502020204030204" pitchFamily="34" charset="0"/>
                <a:ea typeface="Times New Roman" panose="02020603050405020304" pitchFamily="18" charset="0"/>
                <a:cs typeface="Calibri" panose="020F0502020204030204" pitchFamily="34" charset="0"/>
              </a:rPr>
              <a:t>Thanks to other State of Indiana employees who each pledged as little as the equivalent of 30 minutes per pay period last year -  an incredible 1.45 million dollars was raised through the collective generosity of SECC donors. </a:t>
            </a:r>
          </a:p>
          <a:p>
            <a:pPr marR="0" lvl="0">
              <a:spcBef>
                <a:spcPts val="0"/>
              </a:spcBef>
              <a:spcAft>
                <a:spcPts val="0"/>
              </a:spcAft>
            </a:pPr>
            <a:endParaRPr lang="en-US" sz="1000" dirty="0">
              <a:latin typeface="Calibri" panose="020F0502020204030204" pitchFamily="34" charset="0"/>
              <a:ea typeface="Times New Roman" panose="02020603050405020304" pitchFamily="18" charset="0"/>
              <a:cs typeface="Calibri" panose="020F0502020204030204" pitchFamily="34" charset="0"/>
            </a:endParaRPr>
          </a:p>
          <a:p>
            <a:pPr marR="0" lvl="0">
              <a:spcBef>
                <a:spcPts val="0"/>
              </a:spcBef>
              <a:spcAft>
                <a:spcPts val="0"/>
              </a:spcAft>
            </a:pPr>
            <a:r>
              <a:rPr lang="en-US" sz="1000" dirty="0">
                <a:latin typeface="Calibri" panose="020F0502020204030204" pitchFamily="34" charset="0"/>
                <a:ea typeface="Times New Roman" panose="02020603050405020304" pitchFamily="18" charset="0"/>
                <a:cs typeface="Calibri" panose="020F0502020204030204" pitchFamily="34" charset="0"/>
              </a:rPr>
              <a:t>If you do not currently have a payroll deduction set up, we encourage you to give the equivalent of 30 minutes of your time per paycheck—it is an easy way for you to give, and a reliable source of funding for a cause that you care about. If you choose to give at that level, you will receive an exclusive SECC Champion pin to wear proudly.</a:t>
            </a:r>
          </a:p>
          <a:p>
            <a:pPr marR="0" lvl="0">
              <a:spcBef>
                <a:spcPts val="0"/>
              </a:spcBef>
              <a:spcAft>
                <a:spcPts val="0"/>
              </a:spcAft>
            </a:pPr>
            <a:endPar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R="0" lvl="0">
              <a:spcBef>
                <a:spcPts val="0"/>
              </a:spcBef>
              <a:spcAft>
                <a:spcPts val="0"/>
              </a:spcAft>
            </a:pPr>
            <a:r>
              <a:rPr lang="en-US" sz="1000" dirty="0">
                <a:latin typeface="Calibri" panose="020F0502020204030204" pitchFamily="34" charset="0"/>
                <a:ea typeface="Times New Roman" panose="02020603050405020304" pitchFamily="18" charset="0"/>
                <a:cs typeface="Calibri" panose="020F0502020204030204" pitchFamily="34" charset="0"/>
              </a:rPr>
              <a:t>Sign up for a payroll deduction now through November 10: www.charities.org/SECC #CrossroadsOfChange</a:t>
            </a:r>
          </a:p>
          <a:p>
            <a:pPr marR="0" lvl="0">
              <a:spcBef>
                <a:spcPts val="0"/>
              </a:spcBef>
              <a:spcAft>
                <a:spcPts val="0"/>
              </a:spcAft>
            </a:pPr>
            <a:endParaRPr lang="en-US" sz="1000" dirty="0">
              <a:latin typeface="Calibri" panose="020F0502020204030204" pitchFamily="34" charset="0"/>
              <a:ea typeface="Times New Roman" panose="02020603050405020304" pitchFamily="18" charset="0"/>
              <a:cs typeface="Calibri" panose="020F0502020204030204" pitchFamily="34" charset="0"/>
            </a:endParaRPr>
          </a:p>
          <a:p>
            <a:pPr marR="0" lvl="0">
              <a:spcBef>
                <a:spcPts val="0"/>
              </a:spcBef>
              <a:spcAft>
                <a:spcPts val="0"/>
              </a:spcAft>
            </a:pPr>
            <a:endParaRPr lang="en-US" sz="1000" b="1" dirty="0">
              <a:latin typeface="Calibri" panose="020F0502020204030204" pitchFamily="34" charset="0"/>
              <a:ea typeface="Times New Roman" panose="02020603050405020304" pitchFamily="18" charset="0"/>
              <a:cs typeface="Calibri" panose="020F0502020204030204" pitchFamily="34" charset="0"/>
            </a:endParaRPr>
          </a:p>
        </p:txBody>
      </p:sp>
      <p:sp>
        <p:nvSpPr>
          <p:cNvPr id="5" name="Title 1"/>
          <p:cNvSpPr>
            <a:spLocks noGrp="1"/>
          </p:cNvSpPr>
          <p:nvPr>
            <p:ph type="title"/>
          </p:nvPr>
        </p:nvSpPr>
        <p:spPr>
          <a:xfrm>
            <a:off x="0" y="146649"/>
            <a:ext cx="9144000" cy="1325563"/>
          </a:xfrm>
        </p:spPr>
        <p:txBody>
          <a:bodyPr>
            <a:normAutofit/>
          </a:bodyPr>
          <a:lstStyle/>
          <a:p>
            <a:pPr algn="ctr"/>
            <a:r>
              <a:rPr lang="en-US" sz="4800" b="1" dirty="0">
                <a:latin typeface="Calibri" panose="020F0502020204030204" pitchFamily="34" charset="0"/>
                <a:ea typeface="Times New Roman" panose="02020603050405020304" pitchFamily="18" charset="0"/>
                <a:cs typeface="Calibri" panose="020F0502020204030204" pitchFamily="34" charset="0"/>
              </a:rPr>
              <a:t>Email for week </a:t>
            </a:r>
            <a:r>
              <a:rPr lang="en-US" b="1" dirty="0">
                <a:latin typeface="Calibri" panose="020F0502020204030204" pitchFamily="34" charset="0"/>
                <a:ea typeface="Times New Roman" panose="02020603050405020304" pitchFamily="18" charset="0"/>
                <a:cs typeface="Calibri" panose="020F0502020204030204" pitchFamily="34" charset="0"/>
              </a:rPr>
              <a:t>2</a:t>
            </a:r>
            <a:r>
              <a:rPr lang="en-US" sz="4800" b="1" dirty="0">
                <a:latin typeface="Calibri" panose="020F0502020204030204" pitchFamily="34" charset="0"/>
                <a:ea typeface="Times New Roman" panose="02020603050405020304" pitchFamily="18" charset="0"/>
                <a:cs typeface="Calibri" panose="020F0502020204030204" pitchFamily="34" charset="0"/>
              </a:rPr>
              <a:t>: Sept. 25</a:t>
            </a:r>
            <a:endParaRPr lang="en-US" dirty="0">
              <a:solidFill>
                <a:srgbClr val="222357"/>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14583874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9946" y="1968601"/>
            <a:ext cx="8120579" cy="1785104"/>
          </a:xfrm>
          <a:prstGeom prst="rect">
            <a:avLst/>
          </a:prstGeom>
        </p:spPr>
        <p:txBody>
          <a:bodyPr wrap="square">
            <a:spAutoFit/>
          </a:bodyPr>
          <a:lstStyle/>
          <a:p>
            <a:pPr marR="0" lvl="0">
              <a:spcBef>
                <a:spcPts val="0"/>
              </a:spcBef>
              <a:spcAft>
                <a:spcPts val="0"/>
              </a:spcAft>
            </a:pPr>
            <a:r>
              <a:rPr lang="en-US" sz="1000" dirty="0"/>
              <a:t>We're in the middle of the 2023 State Employees’ Community Campaign (SECC), and you can be part of something great. </a:t>
            </a:r>
            <a:r>
              <a:rPr lang="en-US" sz="1000" dirty="0">
                <a:effectLst/>
              </a:rPr>
              <a:t>So far we’re only </a:t>
            </a:r>
            <a:r>
              <a:rPr lang="en-US" sz="1000" dirty="0">
                <a:effectLst/>
                <a:highlight>
                  <a:srgbClr val="FFFF00"/>
                </a:highlight>
              </a:rPr>
              <a:t>XXXXX</a:t>
            </a:r>
            <a:r>
              <a:rPr lang="en-US" sz="1000" dirty="0">
                <a:effectLst/>
              </a:rPr>
              <a:t> in pledge</a:t>
            </a:r>
            <a:r>
              <a:rPr lang="en-US" sz="1000" dirty="0"/>
              <a:t>d payroll deductions from reaching the State </a:t>
            </a:r>
            <a:r>
              <a:rPr lang="en-US" sz="1000" dirty="0">
                <a:effectLst/>
              </a:rPr>
              <a:t>of Indiana goal of $1.5m</a:t>
            </a:r>
            <a:r>
              <a:rPr lang="en-US" sz="1000" dirty="0"/>
              <a:t>. Your contribution can go a long way, whether it’s supporting researchers discovering a cure for cancer, supporting those who've served our country, or making your local community a better place to live. Your small step can lead to big changes.</a:t>
            </a:r>
          </a:p>
          <a:p>
            <a:pPr marR="0" lvl="0">
              <a:spcBef>
                <a:spcPts val="0"/>
              </a:spcBef>
              <a:spcAft>
                <a:spcPts val="0"/>
              </a:spcAft>
            </a:pPr>
            <a:endParaRPr lang="en-US" sz="1000" b="1" dirty="0">
              <a:latin typeface="Calibri" panose="020F0502020204030204" pitchFamily="34" charset="0"/>
              <a:ea typeface="Times New Roman" panose="02020603050405020304" pitchFamily="18" charset="0"/>
              <a:cs typeface="Calibri" panose="020F0502020204030204" pitchFamily="34" charset="0"/>
            </a:endParaRPr>
          </a:p>
          <a:p>
            <a:pPr marR="0" lvl="0">
              <a:spcBef>
                <a:spcPts val="0"/>
              </a:spcBef>
              <a:spcAft>
                <a:spcPts val="0"/>
              </a:spcAft>
            </a:pPr>
            <a:r>
              <a:rPr lang="en-US" sz="1000" dirty="0">
                <a:latin typeface="Calibri" panose="020F0502020204030204" pitchFamily="34" charset="0"/>
                <a:ea typeface="Times New Roman" panose="02020603050405020304" pitchFamily="18" charset="0"/>
                <a:cs typeface="Calibri" panose="020F0502020204030204" pitchFamily="34" charset="0"/>
              </a:rPr>
              <a:t>If you do not currently have a payroll deduction set up, we encourage you to give the equivalent of 30 minutes of your time per paycheck—it is an easy way for you to give, and a reliable source of funding for a cause that you care about. If you choose to give at that level, you will receive an exclusive SECC Champion pin to wear proudly.</a:t>
            </a:r>
          </a:p>
          <a:p>
            <a:pPr marR="0" lvl="0">
              <a:spcBef>
                <a:spcPts val="0"/>
              </a:spcBef>
              <a:spcAft>
                <a:spcPts val="0"/>
              </a:spcAft>
            </a:pPr>
            <a:endPar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R="0" lvl="0">
              <a:spcBef>
                <a:spcPts val="0"/>
              </a:spcBef>
              <a:spcAft>
                <a:spcPts val="0"/>
              </a:spcAft>
            </a:pPr>
            <a:r>
              <a:rPr lang="en-US" sz="1000" dirty="0">
                <a:latin typeface="Calibri" panose="020F0502020204030204" pitchFamily="34" charset="0"/>
                <a:ea typeface="Times New Roman" panose="02020603050405020304" pitchFamily="18" charset="0"/>
                <a:cs typeface="Calibri" panose="020F0502020204030204" pitchFamily="34" charset="0"/>
              </a:rPr>
              <a:t>Sign up for a payroll deduction now through November 10: www.charities.org/SECC #CrossroadsOfChange</a:t>
            </a:r>
          </a:p>
          <a:p>
            <a:pPr marR="0" lvl="0">
              <a:spcBef>
                <a:spcPts val="0"/>
              </a:spcBef>
              <a:spcAft>
                <a:spcPts val="0"/>
              </a:spcAft>
            </a:pPr>
            <a:endParaRPr lang="en-US" sz="1000" dirty="0">
              <a:latin typeface="Calibri" panose="020F0502020204030204" pitchFamily="34" charset="0"/>
              <a:ea typeface="Times New Roman" panose="02020603050405020304" pitchFamily="18" charset="0"/>
              <a:cs typeface="Calibri" panose="020F0502020204030204" pitchFamily="34" charset="0"/>
            </a:endParaRPr>
          </a:p>
        </p:txBody>
      </p:sp>
      <p:sp>
        <p:nvSpPr>
          <p:cNvPr id="5" name="Title 1"/>
          <p:cNvSpPr>
            <a:spLocks noGrp="1"/>
          </p:cNvSpPr>
          <p:nvPr>
            <p:ph type="title"/>
          </p:nvPr>
        </p:nvSpPr>
        <p:spPr>
          <a:xfrm>
            <a:off x="0" y="146649"/>
            <a:ext cx="9144000" cy="1325563"/>
          </a:xfrm>
        </p:spPr>
        <p:txBody>
          <a:bodyPr>
            <a:normAutofit/>
          </a:bodyPr>
          <a:lstStyle/>
          <a:p>
            <a:pPr algn="ctr"/>
            <a:r>
              <a:rPr lang="en-US" sz="4800" b="1" dirty="0">
                <a:latin typeface="Calibri" panose="020F0502020204030204" pitchFamily="34" charset="0"/>
                <a:ea typeface="Times New Roman" panose="02020603050405020304" pitchFamily="18" charset="0"/>
                <a:cs typeface="Calibri" panose="020F0502020204030204" pitchFamily="34" charset="0"/>
              </a:rPr>
              <a:t>Email for week 3: Oct. 2</a:t>
            </a:r>
            <a:endParaRPr lang="en-US" dirty="0">
              <a:solidFill>
                <a:srgbClr val="222357"/>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6846313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9946" y="1968601"/>
            <a:ext cx="8120579" cy="1631216"/>
          </a:xfrm>
          <a:prstGeom prst="rect">
            <a:avLst/>
          </a:prstGeom>
        </p:spPr>
        <p:txBody>
          <a:bodyPr wrap="square">
            <a:spAutoFit/>
          </a:bodyPr>
          <a:lstStyle/>
          <a:p>
            <a:pPr rtl="0"/>
            <a:r>
              <a:rPr lang="en-US" sz="1000" dirty="0">
                <a:effectLst/>
              </a:rPr>
              <a:t>The 2023 State Employees’ Community Campaign (SECC) is still going strong. So far we’re only XXXXX in pledge</a:t>
            </a:r>
            <a:r>
              <a:rPr lang="en-US" sz="1000" dirty="0"/>
              <a:t>d payroll deductions from reaching the State </a:t>
            </a:r>
            <a:r>
              <a:rPr lang="en-US" sz="1000" dirty="0">
                <a:effectLst/>
              </a:rPr>
              <a:t>of Indiana goal of $1.5m. Your support matters, whether it’s finding good homes for our furry friends, supporting a local museum or orchestra, or standing with our veterans. Your choice can bring positive changes that last.</a:t>
            </a:r>
          </a:p>
          <a:p>
            <a:pPr marR="0" lvl="0">
              <a:spcBef>
                <a:spcPts val="0"/>
              </a:spcBef>
              <a:spcAft>
                <a:spcPts val="0"/>
              </a:spcAft>
            </a:pPr>
            <a:endParaRPr lang="en-US" sz="1000" b="1" dirty="0">
              <a:latin typeface="Calibri" panose="020F0502020204030204" pitchFamily="34" charset="0"/>
              <a:ea typeface="Times New Roman" panose="02020603050405020304" pitchFamily="18" charset="0"/>
              <a:cs typeface="Calibri" panose="020F0502020204030204" pitchFamily="34" charset="0"/>
            </a:endParaRPr>
          </a:p>
          <a:p>
            <a:pPr marR="0" lvl="0">
              <a:spcBef>
                <a:spcPts val="0"/>
              </a:spcBef>
              <a:spcAft>
                <a:spcPts val="0"/>
              </a:spcAft>
            </a:pPr>
            <a:r>
              <a:rPr lang="en-US" sz="1000" dirty="0">
                <a:latin typeface="Calibri" panose="020F0502020204030204" pitchFamily="34" charset="0"/>
                <a:ea typeface="Times New Roman" panose="02020603050405020304" pitchFamily="18" charset="0"/>
                <a:cs typeface="Calibri" panose="020F0502020204030204" pitchFamily="34" charset="0"/>
              </a:rPr>
              <a:t>If you do not currently have a payroll deduction set up, we encourage you to give the equivalent of 30 minutes of your time per paycheck—it is an easy way for you to give, and a reliable source of funding for a cause that you care about. If you choose to give at that level, you will receive an exclusive SECC Champion pin to wear proudly.</a:t>
            </a:r>
          </a:p>
          <a:p>
            <a:pPr marR="0" lvl="0">
              <a:spcBef>
                <a:spcPts val="0"/>
              </a:spcBef>
              <a:spcAft>
                <a:spcPts val="0"/>
              </a:spcAft>
            </a:pPr>
            <a:endPar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R="0" lvl="0">
              <a:spcBef>
                <a:spcPts val="0"/>
              </a:spcBef>
              <a:spcAft>
                <a:spcPts val="0"/>
              </a:spcAft>
            </a:pPr>
            <a:r>
              <a:rPr lang="en-US" sz="1000" dirty="0">
                <a:latin typeface="Calibri" panose="020F0502020204030204" pitchFamily="34" charset="0"/>
                <a:ea typeface="Times New Roman" panose="02020603050405020304" pitchFamily="18" charset="0"/>
                <a:cs typeface="Calibri" panose="020F0502020204030204" pitchFamily="34" charset="0"/>
              </a:rPr>
              <a:t>Sign up for a payroll deduction now through November 10: www.charities.org/SECC #CrossroadsOfChange</a:t>
            </a:r>
          </a:p>
          <a:p>
            <a:pPr marR="0" lvl="0">
              <a:spcBef>
                <a:spcPts val="0"/>
              </a:spcBef>
              <a:spcAft>
                <a:spcPts val="0"/>
              </a:spcAft>
            </a:pPr>
            <a:endParaRPr lang="en-US" sz="1000" b="1" dirty="0">
              <a:latin typeface="Calibri" panose="020F0502020204030204" pitchFamily="34" charset="0"/>
              <a:ea typeface="Times New Roman" panose="02020603050405020304" pitchFamily="18" charset="0"/>
              <a:cs typeface="Calibri" panose="020F0502020204030204" pitchFamily="34" charset="0"/>
            </a:endParaRPr>
          </a:p>
        </p:txBody>
      </p:sp>
      <p:sp>
        <p:nvSpPr>
          <p:cNvPr id="5" name="Title 1"/>
          <p:cNvSpPr>
            <a:spLocks noGrp="1"/>
          </p:cNvSpPr>
          <p:nvPr>
            <p:ph type="title"/>
          </p:nvPr>
        </p:nvSpPr>
        <p:spPr>
          <a:xfrm>
            <a:off x="0" y="146649"/>
            <a:ext cx="9144000" cy="1325563"/>
          </a:xfrm>
        </p:spPr>
        <p:txBody>
          <a:bodyPr>
            <a:normAutofit/>
          </a:bodyPr>
          <a:lstStyle/>
          <a:p>
            <a:pPr algn="ctr"/>
            <a:r>
              <a:rPr lang="en-US" sz="4800" b="1" dirty="0">
                <a:latin typeface="Calibri" panose="020F0502020204030204" pitchFamily="34" charset="0"/>
                <a:ea typeface="Times New Roman" panose="02020603050405020304" pitchFamily="18" charset="0"/>
                <a:cs typeface="Calibri" panose="020F0502020204030204" pitchFamily="34" charset="0"/>
              </a:rPr>
              <a:t>Email for week 4: Oct. 9</a:t>
            </a:r>
            <a:endParaRPr lang="en-US" dirty="0">
              <a:solidFill>
                <a:srgbClr val="222357"/>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3221740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9946" y="1968601"/>
            <a:ext cx="8120579" cy="1631216"/>
          </a:xfrm>
          <a:prstGeom prst="rect">
            <a:avLst/>
          </a:prstGeom>
        </p:spPr>
        <p:txBody>
          <a:bodyPr wrap="square">
            <a:spAutoFit/>
          </a:bodyPr>
          <a:lstStyle/>
          <a:p>
            <a:pPr rtl="0"/>
            <a:r>
              <a:rPr lang="en-US" sz="1000" dirty="0">
                <a:effectLst/>
              </a:rPr>
              <a:t>The 2023 State Employees’ Community Campaign (SECC) is still going strong. So far we’re only XXXXX in pledge</a:t>
            </a:r>
            <a:r>
              <a:rPr lang="en-US" sz="1000" dirty="0"/>
              <a:t>d payroll deductions from reaching the State </a:t>
            </a:r>
            <a:r>
              <a:rPr lang="en-US" sz="1000" dirty="0">
                <a:effectLst/>
              </a:rPr>
              <a:t>of Indiana goal of $1.5m. Your support matters, whether it’s finding good homes for our furry friends, supporting a local museum or orchestra, or standing with our veterans. Your choice can bring positive changes that last.</a:t>
            </a:r>
          </a:p>
          <a:p>
            <a:pPr marR="0" lvl="0">
              <a:spcBef>
                <a:spcPts val="0"/>
              </a:spcBef>
              <a:spcAft>
                <a:spcPts val="0"/>
              </a:spcAft>
            </a:pPr>
            <a:endParaRPr lang="en-US" sz="1000" b="1" dirty="0">
              <a:latin typeface="Calibri" panose="020F0502020204030204" pitchFamily="34" charset="0"/>
              <a:ea typeface="Times New Roman" panose="02020603050405020304" pitchFamily="18" charset="0"/>
              <a:cs typeface="Calibri" panose="020F0502020204030204" pitchFamily="34" charset="0"/>
            </a:endParaRPr>
          </a:p>
          <a:p>
            <a:pPr marR="0" lvl="0">
              <a:spcBef>
                <a:spcPts val="0"/>
              </a:spcBef>
              <a:spcAft>
                <a:spcPts val="0"/>
              </a:spcAft>
            </a:pPr>
            <a:r>
              <a:rPr lang="en-US" sz="1000" dirty="0">
                <a:latin typeface="Calibri" panose="020F0502020204030204" pitchFamily="34" charset="0"/>
                <a:ea typeface="Times New Roman" panose="02020603050405020304" pitchFamily="18" charset="0"/>
                <a:cs typeface="Calibri" panose="020F0502020204030204" pitchFamily="34" charset="0"/>
              </a:rPr>
              <a:t>If you do not currently have a payroll deduction set up, we encourage you to give the equivalent of 30 minutes of your time per paycheck—it is an easy way for you to give, and a reliable source of funding for a cause that you care about. If you choose to give at that level, you will receive an exclusive SECC Champion pin to wear proudly.</a:t>
            </a:r>
          </a:p>
          <a:p>
            <a:pPr marR="0" lvl="0">
              <a:spcBef>
                <a:spcPts val="0"/>
              </a:spcBef>
              <a:spcAft>
                <a:spcPts val="0"/>
              </a:spcAft>
            </a:pPr>
            <a:endPar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R="0" lvl="0">
              <a:spcBef>
                <a:spcPts val="0"/>
              </a:spcBef>
              <a:spcAft>
                <a:spcPts val="0"/>
              </a:spcAft>
            </a:pPr>
            <a:r>
              <a:rPr lang="en-US" sz="1000" dirty="0">
                <a:latin typeface="Calibri" panose="020F0502020204030204" pitchFamily="34" charset="0"/>
                <a:ea typeface="Times New Roman" panose="02020603050405020304" pitchFamily="18" charset="0"/>
                <a:cs typeface="Calibri" panose="020F0502020204030204" pitchFamily="34" charset="0"/>
              </a:rPr>
              <a:t>Sign up for a payroll deduction now through November 10: www.charities.org/SECC #CrossroadsOfChange</a:t>
            </a:r>
          </a:p>
          <a:p>
            <a:pPr marR="0" lvl="0">
              <a:spcBef>
                <a:spcPts val="0"/>
              </a:spcBef>
              <a:spcAft>
                <a:spcPts val="0"/>
              </a:spcAft>
            </a:pPr>
            <a:endParaRPr lang="en-US" sz="1000" b="1" dirty="0">
              <a:latin typeface="Calibri" panose="020F0502020204030204" pitchFamily="34" charset="0"/>
              <a:ea typeface="Times New Roman" panose="02020603050405020304" pitchFamily="18" charset="0"/>
              <a:cs typeface="Calibri" panose="020F0502020204030204" pitchFamily="34" charset="0"/>
            </a:endParaRPr>
          </a:p>
        </p:txBody>
      </p:sp>
      <p:sp>
        <p:nvSpPr>
          <p:cNvPr id="5" name="Title 1"/>
          <p:cNvSpPr>
            <a:spLocks noGrp="1"/>
          </p:cNvSpPr>
          <p:nvPr>
            <p:ph type="title"/>
          </p:nvPr>
        </p:nvSpPr>
        <p:spPr>
          <a:xfrm>
            <a:off x="0" y="146649"/>
            <a:ext cx="9144000" cy="1325563"/>
          </a:xfrm>
        </p:spPr>
        <p:txBody>
          <a:bodyPr>
            <a:normAutofit/>
          </a:bodyPr>
          <a:lstStyle/>
          <a:p>
            <a:pPr algn="ctr"/>
            <a:r>
              <a:rPr lang="en-US" sz="4800" b="1" dirty="0">
                <a:latin typeface="Calibri" panose="020F0502020204030204" pitchFamily="34" charset="0"/>
                <a:ea typeface="Times New Roman" panose="02020603050405020304" pitchFamily="18" charset="0"/>
                <a:cs typeface="Calibri" panose="020F0502020204030204" pitchFamily="34" charset="0"/>
              </a:rPr>
              <a:t>Email for week 5: Oct. 16</a:t>
            </a:r>
            <a:endParaRPr lang="en-US" dirty="0">
              <a:solidFill>
                <a:srgbClr val="222357"/>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8619376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7679" y="1855389"/>
            <a:ext cx="8377647" cy="1631216"/>
          </a:xfrm>
          <a:prstGeom prst="rect">
            <a:avLst/>
          </a:prstGeom>
        </p:spPr>
        <p:txBody>
          <a:bodyPr wrap="square">
            <a:spAutoFit/>
          </a:bodyPr>
          <a:lstStyle/>
          <a:p>
            <a:r>
              <a:rPr lang="en-US" sz="1000" dirty="0">
                <a:latin typeface="Calibri" panose="020F0502020204030204" pitchFamily="34" charset="0"/>
                <a:ea typeface="Times New Roman" panose="02020603050405020304" pitchFamily="18" charset="0"/>
                <a:cs typeface="Calibri" panose="020F0502020204030204" pitchFamily="34" charset="0"/>
              </a:rPr>
              <a:t>Thank you to everyone who has participated in the 2023 State Employees’ Community Campaign (SECC) so far!  It's that generous spirit that empowers charities to carry out their critical missions to help communities thrive here in Indiana, throughout the United States, and all around the world. You are proof that the power of everyday generosity is at the heart of the society we build together, unlocking dignity, opportunity, and equity around the globe. </a:t>
            </a:r>
          </a:p>
          <a:p>
            <a:endParaRPr lang="en-US" sz="1000" dirty="0">
              <a:latin typeface="Calibri" panose="020F0502020204030204" pitchFamily="34" charset="0"/>
              <a:ea typeface="Times New Roman" panose="02020603050405020304" pitchFamily="18" charset="0"/>
              <a:cs typeface="Calibri" panose="020F0502020204030204" pitchFamily="34" charset="0"/>
            </a:endParaRPr>
          </a:p>
          <a:p>
            <a:r>
              <a:rPr lang="en-US" sz="1000" dirty="0">
                <a:latin typeface="Calibri" panose="020F0502020204030204" pitchFamily="34" charset="0"/>
                <a:ea typeface="Times New Roman" panose="02020603050405020304" pitchFamily="18" charset="0"/>
                <a:cs typeface="Calibri" panose="020F0502020204030204" pitchFamily="34" charset="0"/>
              </a:rPr>
              <a:t>If you haven’t had the opportunity to do so yet, we encourage you to set up a payroll deduction through the SECC. Donating through the SECC is a simple and easy way to spread your charitable donations over the entire year using payroll deduction, in support of any of the more than 1,500 participating charities.</a:t>
            </a:r>
          </a:p>
          <a:p>
            <a:endParaRPr lang="en-US" sz="1000" dirty="0">
              <a:latin typeface="Calibri" panose="020F0502020204030204" pitchFamily="34" charset="0"/>
              <a:ea typeface="Times New Roman" panose="02020603050405020304" pitchFamily="18" charset="0"/>
              <a:cs typeface="Calibri" panose="020F0502020204030204" pitchFamily="34" charset="0"/>
            </a:endParaRPr>
          </a:p>
          <a:p>
            <a:pPr marR="0" lvl="0">
              <a:spcBef>
                <a:spcPts val="0"/>
              </a:spcBef>
              <a:spcAft>
                <a:spcPts val="0"/>
              </a:spcAft>
            </a:pPr>
            <a:r>
              <a:rPr lang="en-US" sz="1000" dirty="0">
                <a:latin typeface="Calibri" panose="020F0502020204030204" pitchFamily="34" charset="0"/>
                <a:ea typeface="Times New Roman" panose="02020603050405020304" pitchFamily="18" charset="0"/>
                <a:cs typeface="Calibri" panose="020F0502020204030204" pitchFamily="34" charset="0"/>
              </a:rPr>
              <a:t>Sign up for a payroll deduction now through November 10: www.charities.org/SECC #CrossroadsOfChange</a:t>
            </a:r>
          </a:p>
          <a:p>
            <a:pPr marR="0" lvl="0">
              <a:spcBef>
                <a:spcPts val="0"/>
              </a:spcBef>
              <a:spcAft>
                <a:spcPts val="0"/>
              </a:spcAft>
            </a:pPr>
            <a:endParaRPr lang="en-US" sz="1000" dirty="0">
              <a:latin typeface="Calibri" panose="020F0502020204030204" pitchFamily="34" charset="0"/>
              <a:ea typeface="Times New Roman" panose="02020603050405020304" pitchFamily="18" charset="0"/>
              <a:cs typeface="Calibri" panose="020F0502020204030204" pitchFamily="34" charset="0"/>
            </a:endParaRPr>
          </a:p>
          <a:p>
            <a:pPr marR="0" lvl="0">
              <a:spcBef>
                <a:spcPts val="0"/>
              </a:spcBef>
              <a:spcAft>
                <a:spcPts val="0"/>
              </a:spcAft>
            </a:pPr>
            <a:endParaRPr lang="en-US" sz="1000" b="1" dirty="0">
              <a:latin typeface="Calibri" panose="020F0502020204030204" pitchFamily="34" charset="0"/>
              <a:ea typeface="Times New Roman" panose="02020603050405020304" pitchFamily="18" charset="0"/>
              <a:cs typeface="Calibri" panose="020F0502020204030204" pitchFamily="34" charset="0"/>
            </a:endParaRPr>
          </a:p>
        </p:txBody>
      </p:sp>
      <p:sp>
        <p:nvSpPr>
          <p:cNvPr id="5" name="Title 1"/>
          <p:cNvSpPr>
            <a:spLocks noGrp="1"/>
          </p:cNvSpPr>
          <p:nvPr>
            <p:ph type="title"/>
          </p:nvPr>
        </p:nvSpPr>
        <p:spPr>
          <a:xfrm>
            <a:off x="0" y="146649"/>
            <a:ext cx="9144000" cy="1325563"/>
          </a:xfrm>
        </p:spPr>
        <p:txBody>
          <a:bodyPr>
            <a:normAutofit/>
          </a:bodyPr>
          <a:lstStyle/>
          <a:p>
            <a:pPr algn="ctr"/>
            <a:r>
              <a:rPr lang="en-US" sz="4800" b="1" dirty="0">
                <a:latin typeface="Calibri" panose="020F0502020204030204" pitchFamily="34" charset="0"/>
                <a:ea typeface="Times New Roman" panose="02020603050405020304" pitchFamily="18" charset="0"/>
                <a:cs typeface="Calibri" panose="020F0502020204030204" pitchFamily="34" charset="0"/>
              </a:rPr>
              <a:t>Email for week 6: Oct. 23</a:t>
            </a:r>
            <a:endParaRPr lang="en-US" dirty="0">
              <a:solidFill>
                <a:srgbClr val="222357"/>
              </a:solidFill>
              <a:latin typeface="Calibri" panose="020F0502020204030204" pitchFamily="34" charset="0"/>
              <a:ea typeface="Calibri" panose="020F0502020204030204"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5486" y="3794381"/>
            <a:ext cx="3657600" cy="2057400"/>
          </a:xfrm>
          <a:prstGeom prst="rect">
            <a:avLst/>
          </a:prstGeom>
        </p:spPr>
      </p:pic>
    </p:spTree>
    <p:extLst>
      <p:ext uri="{BB962C8B-B14F-4D97-AF65-F5344CB8AC3E}">
        <p14:creationId xmlns:p14="http://schemas.microsoft.com/office/powerpoint/2010/main" val="2378162058"/>
      </p:ext>
    </p:extLst>
  </p:cSld>
  <p:clrMapOvr>
    <a:masterClrMapping/>
  </p:clrMapOvr>
  <p:transition spd="slow">
    <p:push dir="u"/>
  </p:transition>
</p:sld>
</file>

<file path=ppt/theme/theme1.xml><?xml version="1.0" encoding="utf-8"?>
<a:theme xmlns:a="http://schemas.openxmlformats.org/drawingml/2006/main" name="Retrospect">
  <a:themeElements>
    <a:clrScheme name="IN SECC">
      <a:dk1>
        <a:sysClr val="windowText" lastClr="000000"/>
      </a:dk1>
      <a:lt1>
        <a:sysClr val="window" lastClr="FFFFFF"/>
      </a:lt1>
      <a:dk2>
        <a:srgbClr val="344068"/>
      </a:dk2>
      <a:lt2>
        <a:srgbClr val="D9E0E6"/>
      </a:lt2>
      <a:accent1>
        <a:srgbClr val="BF081F"/>
      </a:accent1>
      <a:accent2>
        <a:srgbClr val="222357"/>
      </a:accent2>
      <a:accent3>
        <a:srgbClr val="222357"/>
      </a:accent3>
      <a:accent4>
        <a:srgbClr val="222357"/>
      </a:accent4>
      <a:accent5>
        <a:srgbClr val="FBD708"/>
      </a:accent5>
      <a:accent6>
        <a:srgbClr val="222357"/>
      </a:accent6>
      <a:hlink>
        <a:srgbClr val="0070C0"/>
      </a:hlink>
      <a:folHlink>
        <a:srgbClr val="222357"/>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2778</TotalTime>
  <Words>1630</Words>
  <Application>Microsoft Office PowerPoint</Application>
  <PresentationFormat>On-screen Show (4:3)</PresentationFormat>
  <Paragraphs>74</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Apple Chancery</vt:lpstr>
      <vt:lpstr>Arial</vt:lpstr>
      <vt:lpstr>Calibri</vt:lpstr>
      <vt:lpstr>Calibri Light</vt:lpstr>
      <vt:lpstr>Retrospect</vt:lpstr>
      <vt:lpstr>PowerPoint Presentation</vt:lpstr>
      <vt:lpstr>How to Use this Toolkit</vt:lpstr>
      <vt:lpstr>Campaign Graphics and Messages </vt:lpstr>
      <vt:lpstr>Email for week 1: Sept. 18</vt:lpstr>
      <vt:lpstr>Email for week 2: Sept. 25</vt:lpstr>
      <vt:lpstr>Email for week 3: Oct. 2</vt:lpstr>
      <vt:lpstr>Email for week 4: Oct. 9</vt:lpstr>
      <vt:lpstr>Email for week 5: Oct. 16</vt:lpstr>
      <vt:lpstr>Email for week 6: Oct. 23</vt:lpstr>
      <vt:lpstr>Email for week 7: Oct 30</vt:lpstr>
      <vt:lpstr>Email for week 8: Nov. 6</vt:lpstr>
      <vt:lpstr>Impact Graphics:</vt:lpstr>
      <vt:lpstr>Impact Graphics:</vt:lpstr>
      <vt:lpstr>Wrap-up/Last Chance Message: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Ford</dc:creator>
  <cp:lastModifiedBy>Barsoum, Kirollos</cp:lastModifiedBy>
  <cp:revision>343</cp:revision>
  <cp:lastPrinted>2018-08-10T15:20:50Z</cp:lastPrinted>
  <dcterms:created xsi:type="dcterms:W3CDTF">2017-08-11T17:05:22Z</dcterms:created>
  <dcterms:modified xsi:type="dcterms:W3CDTF">2023-08-23T14:09:28Z</dcterms:modified>
</cp:coreProperties>
</file>